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58" r:id="rId5"/>
    <p:sldId id="273" r:id="rId6"/>
    <p:sldId id="269" r:id="rId7"/>
    <p:sldId id="268" r:id="rId8"/>
    <p:sldId id="267" r:id="rId9"/>
    <p:sldId id="270" r:id="rId10"/>
    <p:sldId id="271" r:id="rId11"/>
    <p:sldId id="261" r:id="rId12"/>
    <p:sldId id="265" r:id="rId13"/>
    <p:sldId id="262" r:id="rId14"/>
    <p:sldId id="263" r:id="rId15"/>
    <p:sldId id="274" r:id="rId16"/>
    <p:sldId id="272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hyperlink" Target="https://resh.edu.ru/collection/?category=1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resh.edu.ru/curriculum" TargetMode="External"/><Relationship Id="rId4" Type="http://schemas.openxmlformats.org/officeDocument/2006/relationships/hyperlink" Target="https://resh.edu.ru/abou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sdamg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reshu-ege.ru/" TargetMode="External"/><Relationship Id="rId4" Type="http://schemas.openxmlformats.org/officeDocument/2006/relationships/hyperlink" Target="https://reshu-oge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du.rtyv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osobr.tv/" TargetMode="External"/><Relationship Id="rId13" Type="http://schemas.openxmlformats.org/officeDocument/2006/relationships/hyperlink" Target="https://obrazovarium.ru/" TargetMode="External"/><Relationship Id="rId3" Type="http://schemas.openxmlformats.org/officeDocument/2006/relationships/hyperlink" Target="https://uchebnik.mos.ru/" TargetMode="External"/><Relationship Id="rId7" Type="http://schemas.openxmlformats.org/officeDocument/2006/relationships/hyperlink" Target="https://uchi.ru/" TargetMode="External"/><Relationship Id="rId12" Type="http://schemas.openxmlformats.org/officeDocument/2006/relationships/hyperlink" Target="https://www.yaklass.ru/" TargetMode="External"/><Relationship Id="rId2" Type="http://schemas.openxmlformats.org/officeDocument/2006/relationships/hyperlink" Target="https://myskill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yandex.ru/" TargetMode="External"/><Relationship Id="rId11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15" Type="http://schemas.openxmlformats.org/officeDocument/2006/relationships/hyperlink" Target="https://edu.skyeng.ru/" TargetMode="External"/><Relationship Id="rId10" Type="http://schemas.openxmlformats.org/officeDocument/2006/relationships/hyperlink" Target="https://worldskills.ru/" TargetMode="External"/><Relationship Id="rId4" Type="http://schemas.openxmlformats.org/officeDocument/2006/relationships/hyperlink" Target="https://media.prosv.ru/" TargetMode="External"/><Relationship Id="rId9" Type="http://schemas.openxmlformats.org/officeDocument/2006/relationships/hyperlink" Target="https://site.bilet.worldskills.ru/" TargetMode="External"/><Relationship Id="rId14" Type="http://schemas.openxmlformats.org/officeDocument/2006/relationships/hyperlink" Target="https://lecta.rosuchebnik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media.prosv.ru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h.edu.ru/" TargetMode="External"/><Relationship Id="rId5" Type="http://schemas.openxmlformats.org/officeDocument/2006/relationships/hyperlink" Target="https://education.yandex.ru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uchi.ru/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mailto:vopros@prosv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education.yandex.ru/registration/" TargetMode="External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Инструкция </a:t>
            </a:r>
            <a:r>
              <a:rPr lang="ru-RU" dirty="0"/>
              <a:t>по организации дистанционного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pic>
        <p:nvPicPr>
          <p:cNvPr id="2050" name="Picture 2" descr="https://acc.uraltrening.ru/wp-content/uploads/2019/04/modern-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100"/>
            <a:ext cx="8568952" cy="47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904656" cy="57606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u="sng" dirty="0" smtClean="0">
                <a:hlinkClick r:id="rId2"/>
              </a:rPr>
              <a:t>Российская Электронная школа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9436" r="68306" b="81128"/>
          <a:stretch/>
        </p:blipFill>
        <p:spPr bwMode="auto">
          <a:xfrm>
            <a:off x="6300192" y="188640"/>
            <a:ext cx="2054130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5931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obotolight"/>
                <a:hlinkClick r:id="rId4"/>
              </a:rPr>
              <a:t>ЧТО ТАКОЕ «РОССИЙСКАЯ ЭЛЕКТРОННАЯ ШКОЛА»</a:t>
            </a:r>
          </a:p>
          <a:p>
            <a:r>
              <a:rPr lang="ru-RU" b="1" i="1" dirty="0">
                <a:solidFill>
                  <a:srgbClr val="FF0000"/>
                </a:solidFill>
                <a:latin typeface="robotoregular"/>
                <a:hlinkClick r:id="rId4"/>
              </a:rPr>
              <a:t>«Российская электронная школа» – это полный школьный курс уроков от лучших учителей России; 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</a:t>
            </a:r>
            <a:endParaRPr lang="ru-RU" b="1" i="1" dirty="0">
              <a:solidFill>
                <a:srgbClr val="FF0000"/>
              </a:solidFill>
              <a:effectLst/>
              <a:latin typeface="robotoregular"/>
            </a:endParaRPr>
          </a:p>
        </p:txBody>
      </p:sp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51149"/>
            <a:ext cx="2362608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51149"/>
            <a:ext cx="5012432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651" y="4581128"/>
            <a:ext cx="8496944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5454"/>
                </a:solidFill>
                <a:latin typeface="robotolight"/>
              </a:rPr>
              <a:t>Уважаемые педагоги, вы можете использовать образовательные ресурсы «Российской электронной школы» не только как дополнительный материал при организации занятий в классе, но и как способ перенять опыт и наработки коллег. У нас вы найдёте рабочую программу по каждому предмету, конспекты уроков, упражнения и проверочные задания по теме. Предлагаемые лабораторные работы позволят продемонстрировать, как на практике работают те законы, о которых вы рассказываете в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5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Выставления </a:t>
            </a:r>
            <a:r>
              <a:rPr lang="ru-RU" dirty="0"/>
              <a:t>домашнего задания и оценок в дистанционном режиме через автоматизированную информационную систему </a:t>
            </a:r>
            <a:r>
              <a:rPr lang="ru-RU" b="1" u="sng" dirty="0">
                <a:solidFill>
                  <a:srgbClr val="0000FF"/>
                </a:solidFill>
              </a:rPr>
              <a:t>«Электронная школа</a:t>
            </a:r>
            <a:r>
              <a:rPr lang="ru-RU" b="1" u="sng" dirty="0" smtClean="0">
                <a:solidFill>
                  <a:srgbClr val="0000FF"/>
                </a:solidFill>
              </a:rPr>
              <a:t>», </a:t>
            </a:r>
            <a:endParaRPr lang="ru-RU" b="1" u="sng" dirty="0">
              <a:solidFill>
                <a:srgbClr val="0000FF"/>
              </a:solidFill>
            </a:endParaRPr>
          </a:p>
          <a:p>
            <a:pPr fontAlgn="base"/>
            <a:endParaRPr lang="ru-RU" b="1" dirty="0">
              <a:solidFill>
                <a:srgbClr val="0000FF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Инструкция по выставлению оценок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9809" r="22758" b="3043"/>
          <a:stretch/>
        </p:blipFill>
        <p:spPr bwMode="auto">
          <a:xfrm>
            <a:off x="2474564" y="3402299"/>
            <a:ext cx="4002316" cy="26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41987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 официальных сайтах </a:t>
            </a:r>
            <a:r>
              <a:rPr lang="ru-RU" dirty="0" smtClean="0"/>
              <a:t>общеобразовательных организаций </a:t>
            </a:r>
            <a:r>
              <a:rPr lang="ru-RU" dirty="0"/>
              <a:t>во вкладках </a:t>
            </a:r>
            <a:r>
              <a:rPr lang="ru-RU" b="1" dirty="0">
                <a:solidFill>
                  <a:srgbClr val="0000FF"/>
                </a:solidFill>
              </a:rPr>
              <a:t>«Дистанционное обучение»,</a:t>
            </a:r>
          </a:p>
          <a:p>
            <a:pPr fontAlgn="base"/>
            <a:endParaRPr lang="ru-RU" b="1" dirty="0">
              <a:solidFill>
                <a:srgbClr val="0000FF"/>
              </a:solidFill>
            </a:endParaRPr>
          </a:p>
          <a:p>
            <a:pPr fontAlgn="base"/>
            <a:r>
              <a:rPr lang="ru-RU" dirty="0"/>
              <a:t>На сайте </a:t>
            </a:r>
            <a:r>
              <a:rPr lang="ru-RU" dirty="0" err="1"/>
              <a:t>Минобр</a:t>
            </a:r>
            <a:r>
              <a:rPr lang="ru-RU" dirty="0"/>
              <a:t> РТ </a:t>
            </a:r>
            <a:r>
              <a:rPr lang="en-US" dirty="0"/>
              <a:t>www/monrt.ru </a:t>
            </a:r>
            <a:r>
              <a:rPr lang="ru-RU" dirty="0"/>
              <a:t>во вкладке </a:t>
            </a:r>
            <a:r>
              <a:rPr lang="ru-RU" b="1" dirty="0">
                <a:solidFill>
                  <a:srgbClr val="0000FF"/>
                </a:solidFill>
              </a:rPr>
              <a:t>«Инструкции по организациям дистанционного обучения</a:t>
            </a:r>
            <a:r>
              <a:rPr lang="ru-RU" b="1" dirty="0" smtClean="0">
                <a:solidFill>
                  <a:srgbClr val="0000FF"/>
                </a:solidFill>
              </a:rPr>
              <a:t>»,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rtyva.ru/upload/medialibrary/3a7/DSC_7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2551195" cy="15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Образовательный </a:t>
            </a:r>
            <a:r>
              <a:rPr lang="ru-RU" dirty="0"/>
              <a:t>портал для подготовки к </a:t>
            </a:r>
            <a:r>
              <a:rPr lang="ru-RU" dirty="0" smtClean="0"/>
              <a:t>экзаменам</a:t>
            </a:r>
          </a:p>
          <a:p>
            <a:r>
              <a:rPr lang="ru-RU" dirty="0">
                <a:hlinkClick r:id="rId2"/>
              </a:rPr>
              <a:t>СДАМ </a:t>
            </a:r>
            <a:r>
              <a:rPr lang="ru-RU" dirty="0" smtClean="0">
                <a:hlinkClick r:id="rId2"/>
              </a:rPr>
              <a:t>ГИА</a:t>
            </a:r>
            <a:r>
              <a:rPr lang="ru-RU" dirty="0" smtClean="0"/>
              <a:t>, 			</a:t>
            </a:r>
            <a:r>
              <a:rPr lang="ru-RU" dirty="0" smtClean="0">
                <a:hlinkClick r:id="rId3"/>
              </a:rPr>
              <a:t>ФИПИ,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РЕШУ ОГЭ</a:t>
            </a:r>
            <a:r>
              <a:rPr lang="ru-RU" dirty="0" smtClean="0"/>
              <a:t>,			</a:t>
            </a:r>
            <a:r>
              <a:rPr lang="ru-RU" dirty="0" smtClean="0">
                <a:hlinkClick r:id="rId5"/>
              </a:rPr>
              <a:t> </a:t>
            </a:r>
            <a:r>
              <a:rPr lang="ru-RU" dirty="0">
                <a:hlinkClick r:id="rId5"/>
              </a:rPr>
              <a:t>РЕШУ </a:t>
            </a:r>
            <a:r>
              <a:rPr lang="ru-RU" dirty="0" smtClean="0">
                <a:hlinkClick r:id="rId5"/>
              </a:rPr>
              <a:t>ЕГЭ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82926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86019" b="81373"/>
          <a:stretch/>
        </p:blipFill>
        <p:spPr bwMode="auto">
          <a:xfrm>
            <a:off x="2987824" y="2852936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86019" b="81373"/>
          <a:stretch/>
        </p:blipFill>
        <p:spPr bwMode="auto">
          <a:xfrm>
            <a:off x="971600" y="5167973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86019" b="81373"/>
          <a:stretch/>
        </p:blipFill>
        <p:spPr bwMode="auto">
          <a:xfrm>
            <a:off x="5669877" y="5120620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cap="all" dirty="0"/>
              <a:t>ОРГАНИЗАЦИЯ ВИРТУАЛЬНОЙ ОБУЧАЮЩЕЙ </a:t>
            </a:r>
            <a:r>
              <a:rPr lang="ru-RU" sz="2800" b="1" cap="all" dirty="0" smtClean="0"/>
              <a:t>СРЕДЫ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94" y="764704"/>
            <a:ext cx="8964488" cy="15121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специальные </a:t>
            </a:r>
            <a:r>
              <a:rPr lang="ru-RU" dirty="0"/>
              <a:t>виртуальные обучающие среды (</a:t>
            </a:r>
            <a:r>
              <a:rPr lang="ru-RU" b="1" dirty="0" err="1"/>
              <a:t>Moodle</a:t>
            </a:r>
            <a:r>
              <a:rPr lang="ru-RU" dirty="0"/>
              <a:t> и его аналоги</a:t>
            </a:r>
            <a:r>
              <a:rPr lang="ru-RU" dirty="0" smtClean="0"/>
              <a:t>);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7170" name="Picture 2" descr="\\localserver\D\ЦЦТО\!Метод.отдел\Кыргыс Н.В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2849"/>
            <a:ext cx="1875259" cy="12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032" y="1882244"/>
            <a:ext cx="3491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40464A"/>
                </a:solidFill>
                <a:latin typeface="Georgia" panose="02040502050405020303" pitchFamily="18" charset="0"/>
              </a:rPr>
              <a:t>Moodle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 (расшифровывается как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Modular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Object-Oriented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Dynamic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Learning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Environment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) — бесплатная система электронного обучения. Это открытое веб-приложение, на базе которого можно создать специализированную платформу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1646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Georgia" panose="02040502050405020303" pitchFamily="18" charset="0"/>
              </a:rPr>
              <a:t>Через систему электронного обучения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Moodle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вы можете обучать и тестировать учеников со всего мира на расстоянии. Важную роль в платформе играют плагины — модули, которые помогают изменить дизайн и расширить функциональные возможности системы.</a:t>
            </a:r>
          </a:p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Плагины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разрабытвают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участники сообщества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Moodle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и по большей части они в бесплатном доступе. 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1125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специальные </a:t>
            </a:r>
            <a:r>
              <a:rPr lang="ru-RU" dirty="0"/>
              <a:t>виртуальные обучающие среды (</a:t>
            </a:r>
            <a:r>
              <a:rPr lang="ru-RU" b="1" dirty="0" err="1"/>
              <a:t>Moodle</a:t>
            </a:r>
            <a:r>
              <a:rPr lang="ru-RU" dirty="0"/>
              <a:t> и его аналоги</a:t>
            </a:r>
            <a:r>
              <a:rPr lang="ru-RU" dirty="0" smtClean="0"/>
              <a:t>);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другие площадки, вплоть до особым образом организованных учительских сайтов.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Кроме того, могут быть использованы готовые образовательные платформы.</a:t>
            </a:r>
          </a:p>
          <a:p>
            <a:endParaRPr lang="ru-RU" dirty="0"/>
          </a:p>
        </p:txBody>
      </p:sp>
      <p:pic>
        <p:nvPicPr>
          <p:cNvPr id="7170" name="Picture 2" descr="\\localserver\D\ЦЦТО\!Метод.отдел\Кыргыс Н.В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75" y="2060848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localserver\D\ЦЦТО\!Метод.отдел\Кыргыс Н.В\ОБУЧЕНИЕ ЭШ НСО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5" y="4293096"/>
            <a:ext cx="42390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localserver\D\ЦЦТО\!Метод.отдел\Кыргыс Н.В\ОБУЧЕНИЕ ЭШ НС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0369"/>
            <a:ext cx="3707904" cy="13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Система дистанционного образования может и должна занять свое место в системе образования, поскольку при грамотной ее организации она может обеспечить качественное образование, соответствующее требованиям современного общества сегодня и ближайшей перспективе.</a:t>
            </a:r>
          </a:p>
        </p:txBody>
      </p:sp>
    </p:spTree>
    <p:extLst>
      <p:ext uri="{BB962C8B-B14F-4D97-AF65-F5344CB8AC3E}">
        <p14:creationId xmlns:p14="http://schemas.microsoft.com/office/powerpoint/2010/main" val="3000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492896"/>
            <a:ext cx="5832648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Спасибо за внимание!!!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учителя!!!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548680"/>
            <a:ext cx="8363272" cy="6120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Приказ Министерства Просвещения </a:t>
            </a:r>
            <a:r>
              <a:rPr lang="ru-RU" sz="1800" b="1" dirty="0"/>
              <a:t>РФ </a:t>
            </a:r>
            <a:r>
              <a:rPr lang="ru-RU" sz="1800" b="1" dirty="0" smtClean="0"/>
              <a:t>приказ №</a:t>
            </a:r>
            <a:r>
              <a:rPr lang="ru-RU" sz="1800" b="1" dirty="0"/>
              <a:t>104  </a:t>
            </a:r>
            <a:r>
              <a:rPr lang="ru-RU" sz="1800" b="1" dirty="0" smtClean="0"/>
              <a:t>от 17.03.2020 «Об организации образовательной деятельности в организациях, реализующих  образовательные программы начального общего, основного общего и среднего общего образования образовательные программы среднего  профессионального образования соответствующего дополнительного профессионального образования и дополнительные общеобразовательные программы, в условиях распространения новой коронавирусной инфекции на территории РФ»</a:t>
            </a:r>
            <a:endParaRPr lang="ru-RU" sz="1800" b="1" dirty="0"/>
          </a:p>
          <a:p>
            <a:pPr marL="0" indent="0" algn="ctr">
              <a:buNone/>
            </a:pPr>
            <a:r>
              <a:rPr lang="ru-RU" sz="1800" b="1" dirty="0"/>
              <a:t>Приказ Министерства Просвещения РФ </a:t>
            </a:r>
            <a:r>
              <a:rPr lang="ru-RU" sz="1800" b="1" dirty="0" smtClean="0"/>
              <a:t>приказ №103  </a:t>
            </a:r>
            <a:r>
              <a:rPr lang="ru-RU" sz="1800" b="1" dirty="0"/>
              <a:t>от 17.03.2020 </a:t>
            </a:r>
            <a:r>
              <a:rPr lang="ru-RU" sz="1800" b="1" dirty="0" smtClean="0"/>
              <a:t>«</a:t>
            </a:r>
            <a:r>
              <a:rPr lang="ru-RU" sz="1800" b="1" dirty="0"/>
              <a:t>Об </a:t>
            </a:r>
            <a:r>
              <a:rPr lang="ru-RU" sz="1800" b="1" dirty="0" smtClean="0"/>
              <a:t>утверждении временного порядка сопровождения образовательных программ </a:t>
            </a:r>
            <a:r>
              <a:rPr lang="ru-RU" sz="1800" b="1" dirty="0"/>
              <a:t>начального общего, основного общего и среднего общего образования </a:t>
            </a:r>
            <a:r>
              <a:rPr lang="ru-RU" sz="1800" b="1" dirty="0" smtClean="0"/>
              <a:t>образовательных программ </a:t>
            </a:r>
            <a:r>
              <a:rPr lang="ru-RU" sz="1800" b="1" dirty="0"/>
              <a:t>среднего  профессионального образования </a:t>
            </a:r>
            <a:r>
              <a:rPr lang="ru-RU" sz="1800" b="1" dirty="0" smtClean="0"/>
              <a:t>и дополнительных общеобразовательных программ с применением электронного обучения и дистанционных образовательных технологий»</a:t>
            </a:r>
          </a:p>
          <a:p>
            <a:pPr marL="0" indent="0" algn="ctr">
              <a:buNone/>
            </a:pPr>
            <a:r>
              <a:rPr lang="ru-RU" sz="1800" b="1" dirty="0" smtClean="0"/>
              <a:t>Во </a:t>
            </a:r>
            <a:r>
              <a:rPr lang="ru-RU" sz="1800" b="1" dirty="0"/>
              <a:t>исполнение </a:t>
            </a:r>
            <a:r>
              <a:rPr lang="ru-RU" sz="1800" b="1" dirty="0" smtClean="0"/>
              <a:t>Указа </a:t>
            </a:r>
            <a:r>
              <a:rPr lang="ru-RU" sz="1800" b="1" dirty="0"/>
              <a:t>Главы - Председателя Правительства Республики Тыва п.4 и п.5 от 16.03.2020 № 53 </a:t>
            </a:r>
            <a:r>
              <a:rPr lang="ru-RU" sz="1800" b="1" dirty="0" smtClean="0"/>
              <a:t>«О </a:t>
            </a:r>
            <a:r>
              <a:rPr lang="ru-RU" sz="1800" b="1" dirty="0"/>
              <a:t>дополнительных мерах, направленных на предупреждение завоза и распространения новой коронавирусной инфекции, вызванной 2019-nСоV, на территории Республики </a:t>
            </a:r>
            <a:r>
              <a:rPr lang="ru-RU" sz="1800" b="1" dirty="0" smtClean="0"/>
              <a:t>Тыва»;</a:t>
            </a:r>
            <a:endParaRPr lang="ru-RU" sz="1800" b="1" dirty="0"/>
          </a:p>
          <a:p>
            <a:pPr marL="0" indent="0" algn="ctr">
              <a:buNone/>
            </a:pPr>
            <a:r>
              <a:rPr lang="ru-RU" sz="1800" b="1" dirty="0"/>
              <a:t>Р</a:t>
            </a:r>
            <a:r>
              <a:rPr lang="ru-RU" sz="1800" b="1" dirty="0" smtClean="0"/>
              <a:t>аспоряжения </a:t>
            </a:r>
            <a:r>
              <a:rPr lang="ru-RU" sz="1800" b="1" dirty="0"/>
              <a:t>Правительства Республики Тыва № 88-р от 16.03.2020 г. «О введении режима повышенной готовности на территории Республики Тыва и мерах по предотвращению завоза и распространению новой </a:t>
            </a:r>
            <a:r>
              <a:rPr lang="ru-RU" sz="1800" b="1" dirty="0" smtClean="0"/>
              <a:t>коронавирусной </a:t>
            </a:r>
            <a:r>
              <a:rPr lang="ru-RU" sz="1800" b="1" dirty="0"/>
              <a:t>инфекции</a:t>
            </a:r>
            <a:r>
              <a:rPr lang="ru-RU" sz="1800" b="1" dirty="0" smtClean="0"/>
              <a:t>»;</a:t>
            </a:r>
          </a:p>
          <a:p>
            <a:pPr marL="0" indent="0" algn="ctr">
              <a:buNone/>
            </a:pPr>
            <a:r>
              <a:rPr lang="ru-RU" sz="1800" b="1" dirty="0" smtClean="0"/>
              <a:t>Приказа </a:t>
            </a:r>
            <a:r>
              <a:rPr lang="ru-RU" sz="1800" b="1" dirty="0"/>
              <a:t>Министерства образования и науки Республики Тыва от </a:t>
            </a:r>
            <a:r>
              <a:rPr lang="ru-RU" sz="1800" b="1" dirty="0" smtClean="0"/>
              <a:t>06.03.2020 г</a:t>
            </a:r>
            <a:r>
              <a:rPr lang="ru-RU" sz="1800" b="1" dirty="0"/>
              <a:t>. №245-д «О завершении </a:t>
            </a:r>
            <a:r>
              <a:rPr lang="en-US" sz="1800" b="1" dirty="0"/>
              <a:t>III</a:t>
            </a:r>
            <a:r>
              <a:rPr lang="ru-RU" sz="1800" b="1" dirty="0"/>
              <a:t> четверти 2019/2020 учебного года и об организованном проведении весенних каникул</a:t>
            </a:r>
            <a:r>
              <a:rPr lang="ru-RU" sz="1800" b="1" dirty="0" smtClean="0"/>
              <a:t>».</a:t>
            </a:r>
          </a:p>
          <a:p>
            <a:pPr marL="0" indent="0" algn="ctr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связи с предложением главного санитарного врача по РТ от 16.03.2020 г</a:t>
            </a:r>
            <a:r>
              <a:rPr lang="ru-RU" sz="1800" b="1" dirty="0" smtClean="0"/>
              <a:t>. «</a:t>
            </a:r>
            <a:r>
              <a:rPr lang="ru-RU" sz="1800" b="1" dirty="0"/>
              <a:t>О введении ограничительных мероприятий (карантина) на территории г. Кызыла в связи с эпидемическим подъемом заболеваемости ОРВИ и гриппом</a:t>
            </a:r>
            <a:r>
              <a:rPr lang="ru-RU" sz="1800" b="1" dirty="0" smtClean="0"/>
              <a:t>».</a:t>
            </a:r>
            <a:endParaRPr lang="en-US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1018" y="3212976"/>
            <a:ext cx="83632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800" b="1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67335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Предлагаем учителям использовать для дистанционного обучения следующие платформы: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18501"/>
          <a:stretch/>
        </p:blipFill>
        <p:spPr>
          <a:xfrm>
            <a:off x="107504" y="4520971"/>
            <a:ext cx="3485213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624"/>
            <a:ext cx="3705917" cy="35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о</a:t>
            </a:r>
            <a:r>
              <a:rPr lang="ru-RU" dirty="0" smtClean="0"/>
              <a:t>бщение через мессенджеры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образовательный портал Республики Тыва </a:t>
            </a:r>
            <a:r>
              <a:rPr lang="en-US" b="1" u="sng" dirty="0" smtClean="0">
                <a:solidFill>
                  <a:srgbClr val="0000FF"/>
                </a:solidFill>
                <a:hlinkClick r:id="rId2"/>
              </a:rPr>
              <a:t>www.edu.rtyva.ru</a:t>
            </a:r>
            <a:r>
              <a:rPr lang="en-US" b="1" u="sng" dirty="0" smtClean="0">
                <a:solidFill>
                  <a:srgbClr val="0000FF"/>
                </a:solidFill>
              </a:rPr>
              <a:t>,</a:t>
            </a:r>
            <a:endParaRPr lang="ru-RU" b="1" u="sng" dirty="0" smtClean="0">
              <a:solidFill>
                <a:srgbClr val="0000FF"/>
              </a:solidFill>
            </a:endParaRPr>
          </a:p>
          <a:p>
            <a:pPr fontAlgn="base"/>
            <a:endParaRPr lang="en-US" b="1" u="sng" dirty="0" smtClean="0">
              <a:solidFill>
                <a:srgbClr val="0000FF"/>
              </a:solidFill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5" b="53846" l="0" r="100000">
                        <a14:foregroundMark x1="14000" y1="22812" x2="14000" y2="22812"/>
                        <a14:foregroundMark x1="9500" y1="20159" x2="9500" y2="20159"/>
                        <a14:foregroundMark x1="14375" y1="13793" x2="14375" y2="13793"/>
                        <a14:foregroundMark x1="17250" y1="11671" x2="17250" y2="11671"/>
                        <a14:foregroundMark x1="19875" y1="17241" x2="19875" y2="21485"/>
                        <a14:foregroundMark x1="19500" y1="26260" x2="19250" y2="30504"/>
                        <a14:foregroundMark x1="18875" y1="33952" x2="18250" y2="36605"/>
                        <a14:foregroundMark x1="15375" y1="39257" x2="13375" y2="41379"/>
                        <a14:foregroundMark x1="12125" y1="41379" x2="12125" y2="41379"/>
                        <a14:foregroundMark x1="10125" y1="41379" x2="10125" y2="41379"/>
                        <a14:foregroundMark x1="9125" y1="38727" x2="9125" y2="38727"/>
                        <a14:foregroundMark x1="8125" y1="27586" x2="8125" y2="27586"/>
                        <a14:foregroundMark x1="5875" y1="24934" x2="5875" y2="24934"/>
                        <a14:foregroundMark x1="5875" y1="24934" x2="5875" y2="24934"/>
                        <a14:foregroundMark x1="5875" y1="24138" x2="5875" y2="24138"/>
                        <a14:foregroundMark x1="10750" y1="15915" x2="10750" y2="15915"/>
                        <a14:foregroundMark x1="5875" y1="22016" x2="5875" y2="22016"/>
                        <a14:foregroundMark x1="5875" y1="22016" x2="5875" y2="34483"/>
                        <a14:foregroundMark x1="10125" y1="29708" x2="10125" y2="29708"/>
                        <a14:foregroundMark x1="85500" y1="22812" x2="85500" y2="22812"/>
                        <a14:foregroundMark x1="85500" y1="22812" x2="85500" y2="22812"/>
                        <a14:foregroundMark x1="89125" y1="22812" x2="89125" y2="22812"/>
                        <a14:foregroundMark x1="90125" y1="22812" x2="90125" y2="22812"/>
                        <a14:foregroundMark x1="90125" y1="23607" x2="90125" y2="23607"/>
                        <a14:foregroundMark x1="90750" y1="24934" x2="90750" y2="24934"/>
                        <a14:foregroundMark x1="86500" y1="33952" x2="85500" y2="36605"/>
                        <a14:foregroundMark x1="84250" y1="37401" x2="84250" y2="37401"/>
                        <a14:foregroundMark x1="83875" y1="37401" x2="83875" y2="37401"/>
                        <a14:foregroundMark x1="83000" y1="37401" x2="83000" y2="37401"/>
                        <a14:foregroundMark x1="83000" y1="33156" x2="83000" y2="29708"/>
                        <a14:foregroundMark x1="83250" y1="18568" x2="83250" y2="18568"/>
                        <a14:foregroundMark x1="83875" y1="18037" x2="86250" y2="18037"/>
                        <a14:foregroundMark x1="87875" y1="17241" x2="87875" y2="17241"/>
                        <a14:foregroundMark x1="82625" y1="26260" x2="82625" y2="26260"/>
                        <a14:foregroundMark x1="81375" y1="21485" x2="83250" y2="22016"/>
                        <a14:foregroundMark x1="11125" y1="22016" x2="11125" y2="22016"/>
                        <a14:foregroundMark x1="17000" y1="21485" x2="18250" y2="21485"/>
                        <a14:foregroundMark x1="20500" y1="18568" x2="20500" y2="18568"/>
                        <a14:foregroundMark x1="20500" y1="18037" x2="20500" y2="18037"/>
                        <a14:foregroundMark x1="15000" y1="25464" x2="15000" y2="25464"/>
                        <a14:foregroundMark x1="14625" y1="34218" x2="14625" y2="34218"/>
                        <a14:foregroundMark x1="60731" y1="31818" x2="60731" y2="31818"/>
                        <a14:foregroundMark x1="78539" y1="45130" x2="78539" y2="45130"/>
                        <a14:foregroundMark x1="78082" y1="45455" x2="82648" y2="44156"/>
                        <a14:foregroundMark x1="83257" y1="44156" x2="88889" y2="46104"/>
                        <a14:foregroundMark x1="88889" y1="44805" x2="94368" y2="37013"/>
                        <a14:foregroundMark x1="94521" y1="36039" x2="95434" y2="24351"/>
                        <a14:foregroundMark x1="94977" y1="24026" x2="92542" y2="13312"/>
                        <a14:foregroundMark x1="92237" y1="14286" x2="86149" y2="8117"/>
                        <a14:foregroundMark x1="86149" y1="10065" x2="79756" y2="13961"/>
                        <a14:foregroundMark x1="80213" y1="15584" x2="77169" y2="29221"/>
                        <a14:foregroundMark x1="77778" y1="30195" x2="79148" y2="37013"/>
                        <a14:backgroundMark x1="56925" y1="25000" x2="56925" y2="25000"/>
                        <a14:backgroundMark x1="79604" y1="13961" x2="79604" y2="13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796136" y="1508796"/>
            <a:ext cx="2730326" cy="64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9349" r="14914" b="38850"/>
          <a:stretch/>
        </p:blipFill>
        <p:spPr bwMode="auto">
          <a:xfrm>
            <a:off x="1547664" y="4005064"/>
            <a:ext cx="6187966" cy="26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СПИСОК ОБРАЗОВАТЕЛЬНЫХ ИНТЕРНЕТ-РЕСУРСОВ, ПРЕДОСТАВЛЕННЫХ ПАРТНЕРАМИ ДЛЯ СВОБОДНОГО ДОСТУПА НА ВРЕМЕННЫЙ 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ПЕРИОД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600" dirty="0" smtClean="0"/>
              <a:t>1.Мои </a:t>
            </a:r>
            <a:r>
              <a:rPr lang="ru-RU" sz="1600" dirty="0"/>
              <a:t>Достижения - онлайн сервис самоподготовки и </a:t>
            </a:r>
            <a:r>
              <a:rPr lang="ru-RU" sz="1600" dirty="0" smtClean="0"/>
              <a:t>самопроверки</a:t>
            </a:r>
            <a:r>
              <a:rPr lang="en-US" sz="1600" dirty="0" smtClean="0"/>
              <a:t>      </a:t>
            </a:r>
            <a:r>
              <a:rPr lang="ru-RU" sz="1600" b="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2"/>
              </a:rPr>
              <a:t>://myskills.ru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/>
              <a:t>2</a:t>
            </a:r>
            <a:r>
              <a:rPr lang="ru-RU" sz="1600" dirty="0" smtClean="0"/>
              <a:t>.«</a:t>
            </a:r>
            <a:r>
              <a:rPr lang="ru-RU" sz="1600" dirty="0"/>
              <a:t>Московская электронная </a:t>
            </a:r>
            <a:r>
              <a:rPr lang="ru-RU" sz="1600" dirty="0" smtClean="0"/>
              <a:t>школа»</a:t>
            </a:r>
            <a:r>
              <a:rPr lang="en-US" sz="1600" dirty="0" smtClean="0"/>
              <a:t>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3"/>
              </a:rPr>
              <a:t>://uchebnik.mos.ru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3.Медиатека </a:t>
            </a:r>
            <a:r>
              <a:rPr lang="ru-RU" sz="1600" dirty="0"/>
              <a:t>«</a:t>
            </a:r>
            <a:r>
              <a:rPr lang="ru-RU" sz="1600" dirty="0" smtClean="0"/>
              <a:t>Просвещения»</a:t>
            </a:r>
            <a:r>
              <a:rPr lang="en-US" sz="1600" dirty="0" smtClean="0"/>
              <a:t>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4"/>
              </a:rPr>
              <a:t>://media.prosv.ru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4.Платформа </a:t>
            </a:r>
            <a:r>
              <a:rPr lang="ru-RU" sz="1600" dirty="0"/>
              <a:t>для проведения Олимпиад и курсов «</a:t>
            </a:r>
            <a:r>
              <a:rPr lang="ru-RU" sz="1600" dirty="0" err="1" smtClean="0"/>
              <a:t>Олимпиум</a:t>
            </a:r>
            <a:r>
              <a:rPr lang="ru-RU" sz="1600" dirty="0" smtClean="0"/>
              <a:t>»</a:t>
            </a:r>
            <a:r>
              <a:rPr lang="en-US" sz="1600" dirty="0" smtClean="0"/>
              <a:t>                </a:t>
            </a:r>
            <a:r>
              <a:rPr lang="ru-RU" sz="1600" b="1" dirty="0" smtClean="0">
                <a:solidFill>
                  <a:srgbClr val="0000FF"/>
                </a:solidFill>
                <a:hlinkClick r:id="rId5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5"/>
              </a:rPr>
              <a:t>://olimpium.ru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5.Яндекс.Учебник </a:t>
            </a:r>
            <a:r>
              <a:rPr lang="ru-RU" sz="1600" dirty="0"/>
              <a:t>- задания по русскому языку и </a:t>
            </a:r>
            <a:r>
              <a:rPr lang="ru-RU" sz="1600" dirty="0" smtClean="0"/>
              <a:t>математике</a:t>
            </a:r>
            <a:r>
              <a:rPr lang="en-US" sz="1600" dirty="0" smtClean="0"/>
              <a:t>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6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6"/>
              </a:rPr>
              <a:t>://education.yandex.ru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6.Учи.ру </a:t>
            </a:r>
            <a:r>
              <a:rPr lang="ru-RU" sz="1600" dirty="0"/>
              <a:t>— интерактивная образовательная </a:t>
            </a:r>
            <a:r>
              <a:rPr lang="ru-RU" sz="1600" dirty="0" smtClean="0"/>
              <a:t>онлайн-платформа</a:t>
            </a:r>
            <a:r>
              <a:rPr lang="en-US" sz="1600" dirty="0" smtClean="0"/>
              <a:t>                </a:t>
            </a:r>
            <a:r>
              <a:rPr lang="ru-RU" sz="1600" b="1" dirty="0" smtClean="0">
                <a:solidFill>
                  <a:srgbClr val="0000FF"/>
                </a:solidFill>
                <a:hlinkClick r:id="rId7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7"/>
              </a:rPr>
              <a:t>://uchi.ru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7.Мособртв </a:t>
            </a:r>
            <a:r>
              <a:rPr lang="ru-RU" sz="1600" dirty="0"/>
              <a:t>– первое познавательное </a:t>
            </a:r>
            <a:r>
              <a:rPr lang="ru-RU" sz="1600" dirty="0" smtClean="0"/>
              <a:t>телевидение</a:t>
            </a:r>
            <a:r>
              <a:rPr lang="en-US" sz="1600" dirty="0" smtClean="0"/>
              <a:t>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8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8"/>
              </a:rPr>
              <a:t>://mosobr.tv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8.Билет </a:t>
            </a:r>
            <a:r>
              <a:rPr lang="ru-RU" sz="1600" dirty="0"/>
              <a:t>в </a:t>
            </a:r>
            <a:r>
              <a:rPr lang="ru-RU" sz="1600" dirty="0" smtClean="0"/>
              <a:t>будущее</a:t>
            </a:r>
            <a:r>
              <a:rPr lang="en-US" sz="1600" dirty="0" smtClean="0"/>
              <a:t>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9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9"/>
              </a:rPr>
              <a:t>://site.bilet.worldskills.ru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9.Сайт 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 smtClean="0"/>
              <a:t>Russia</a:t>
            </a:r>
            <a:r>
              <a:rPr lang="en-US" sz="1600" dirty="0" smtClean="0"/>
              <a:t>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0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0"/>
              </a:rPr>
              <a:t>://worldskills.ru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10.Фоксфорд</a:t>
            </a:r>
            <a:r>
              <a:rPr lang="en-US" sz="1600" dirty="0" smtClean="0"/>
              <a:t>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1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1"/>
              </a:rPr>
              <a:t>://help.foxford.ru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11.ЯКласс </a:t>
            </a:r>
            <a:r>
              <a:rPr lang="ru-RU" sz="1600" dirty="0"/>
              <a:t>- цифровой образовательный ресурс для </a:t>
            </a:r>
            <a:r>
              <a:rPr lang="ru-RU" sz="1600" dirty="0" smtClean="0"/>
              <a:t>школ</a:t>
            </a:r>
            <a:r>
              <a:rPr lang="en-US" sz="1600" dirty="0" smtClean="0"/>
              <a:t>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2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2"/>
              </a:rPr>
              <a:t>://www.yaklass.ru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12.Портал </a:t>
            </a:r>
            <a:r>
              <a:rPr lang="ru-RU" sz="1600" dirty="0"/>
              <a:t>«</a:t>
            </a:r>
            <a:r>
              <a:rPr lang="ru-RU" sz="1600" dirty="0" err="1" smtClean="0"/>
              <a:t>Образовариум</a:t>
            </a:r>
            <a:r>
              <a:rPr lang="ru-RU" sz="1600" dirty="0" smtClean="0"/>
              <a:t>»</a:t>
            </a:r>
            <a:r>
              <a:rPr lang="en-US" sz="1600" dirty="0" smtClean="0"/>
              <a:t>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3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3"/>
              </a:rPr>
              <a:t>://obrazovarium.ru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13.Образовательная </a:t>
            </a:r>
            <a:r>
              <a:rPr lang="ru-RU" sz="1600" dirty="0"/>
              <a:t>платформа </a:t>
            </a:r>
            <a:r>
              <a:rPr lang="ru-RU" sz="1600" dirty="0" smtClean="0"/>
              <a:t>LECTA</a:t>
            </a:r>
            <a:r>
              <a:rPr lang="en-US" sz="1600" dirty="0" smtClean="0"/>
              <a:t>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4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4"/>
              </a:rPr>
              <a:t>://lecta.rosuchebnik.ru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14.Цифровая</a:t>
            </a:r>
            <a:r>
              <a:rPr lang="ru-RU" sz="1600" dirty="0" smtClean="0"/>
              <a:t> </a:t>
            </a:r>
            <a:r>
              <a:rPr lang="ru-RU" sz="1600" dirty="0"/>
              <a:t>образовательная среда </a:t>
            </a:r>
            <a:r>
              <a:rPr lang="ru-RU" sz="1600" dirty="0" err="1" smtClean="0"/>
              <a:t>Skyeng</a:t>
            </a:r>
            <a:r>
              <a:rPr lang="en-US" sz="1600" dirty="0" smtClean="0"/>
              <a:t>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5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5"/>
              </a:rPr>
              <a:t>://edu.skyeng.ru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75127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800" dirty="0" smtClean="0"/>
              <a:t>образовательных онлайн платформы</a:t>
            </a:r>
            <a:r>
              <a:rPr lang="ru-RU" sz="2800" dirty="0"/>
              <a:t> </a:t>
            </a:r>
            <a:r>
              <a:rPr lang="ru-RU" sz="2800" dirty="0" smtClean="0"/>
              <a:t>издательства</a:t>
            </a:r>
            <a:endParaRPr lang="en-US" sz="2800" dirty="0" smtClean="0"/>
          </a:p>
          <a:p>
            <a:pPr fontAlgn="base"/>
            <a:r>
              <a:rPr lang="ru-RU" dirty="0">
                <a:hlinkClick r:id="rId2"/>
              </a:rPr>
              <a:t> </a:t>
            </a:r>
            <a:r>
              <a:rPr lang="ru-RU" b="1" u="sng" dirty="0" smtClean="0">
                <a:hlinkClick r:id="rId2"/>
              </a:rPr>
              <a:t>Просвещение</a:t>
            </a:r>
            <a:r>
              <a:rPr lang="ru-RU" b="1" u="sng" dirty="0" smtClean="0"/>
              <a:t> </a:t>
            </a:r>
            <a:r>
              <a:rPr lang="ru-RU" b="1" dirty="0">
                <a:solidFill>
                  <a:srgbClr val="0000FF"/>
                </a:solidFill>
              </a:rPr>
              <a:t>(</a:t>
            </a:r>
            <a:r>
              <a:rPr lang="ru-RU" b="1" dirty="0" smtClean="0">
                <a:solidFill>
                  <a:srgbClr val="0000FF"/>
                </a:solidFill>
                <a:hlinkClick r:id="rId3"/>
              </a:rPr>
              <a:t>prosv.ru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r>
              <a:rPr lang="en-US" b="1" u="sng" dirty="0" smtClean="0"/>
              <a:t>, </a:t>
            </a:r>
            <a:endParaRPr lang="ru-RU" b="1" u="sng" dirty="0" smtClean="0"/>
          </a:p>
          <a:p>
            <a:pPr fontAlgn="base"/>
            <a:endParaRPr lang="ru-RU" b="1" u="sng" dirty="0" smtClean="0"/>
          </a:p>
          <a:p>
            <a:pPr fontAlgn="base"/>
            <a:r>
              <a:rPr lang="ru-RU" b="1" u="sng" dirty="0" smtClean="0">
                <a:hlinkClick r:id="rId4"/>
              </a:rPr>
              <a:t>Учи.ру</a:t>
            </a:r>
            <a:r>
              <a:rPr lang="ru-RU" b="1" u="sng" dirty="0" smtClean="0">
                <a:solidFill>
                  <a:srgbClr val="0000FF"/>
                </a:solidFill>
              </a:rPr>
              <a:t> </a:t>
            </a:r>
            <a:r>
              <a:rPr lang="ru-RU" b="1" u="sng" dirty="0">
                <a:solidFill>
                  <a:srgbClr val="0000FF"/>
                </a:solidFill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</a:rPr>
              <a:t>(</a:t>
            </a:r>
            <a:r>
              <a:rPr lang="en-US" b="1" u="sng" dirty="0" smtClean="0">
                <a:solidFill>
                  <a:srgbClr val="0000FF"/>
                </a:solidFill>
              </a:rPr>
              <a:t>uchi.ru</a:t>
            </a:r>
            <a:r>
              <a:rPr lang="ru-RU" b="1" u="sng" dirty="0" smtClean="0">
                <a:solidFill>
                  <a:srgbClr val="0000FF"/>
                </a:solidFill>
              </a:rPr>
              <a:t>)</a:t>
            </a:r>
            <a:r>
              <a:rPr lang="ru-RU" dirty="0" smtClean="0">
                <a:solidFill>
                  <a:srgbClr val="0000FF"/>
                </a:solidFill>
              </a:rPr>
              <a:t>,</a:t>
            </a:r>
            <a:r>
              <a:rPr lang="ru-RU" dirty="0">
                <a:solidFill>
                  <a:srgbClr val="0000FF"/>
                </a:solidFill>
              </a:rPr>
              <a:t> </a:t>
            </a:r>
            <a:r>
              <a:rPr lang="ru-RU" dirty="0" smtClean="0"/>
              <a:t>	</a:t>
            </a:r>
          </a:p>
          <a:p>
            <a:pPr fontAlgn="base"/>
            <a:endParaRPr lang="en-US" dirty="0" smtClean="0"/>
          </a:p>
          <a:p>
            <a:pPr fontAlgn="base"/>
            <a:r>
              <a:rPr lang="ru-RU" b="1" u="sng" dirty="0" err="1" smtClean="0">
                <a:hlinkClick r:id="rId5"/>
              </a:rPr>
              <a:t>Яндекс.Учебник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education.yandex.ru</a:t>
            </a:r>
            <a:r>
              <a:rPr lang="ru-RU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,</a:t>
            </a:r>
          </a:p>
          <a:p>
            <a:pPr fontAlgn="base"/>
            <a:r>
              <a:rPr lang="ru-RU" dirty="0"/>
              <a:t> </a:t>
            </a:r>
            <a:r>
              <a:rPr lang="ru-RU" b="1" u="sng" dirty="0" smtClean="0">
                <a:hlinkClick r:id="rId6"/>
              </a:rPr>
              <a:t>Российская Электронная школа</a:t>
            </a:r>
            <a:endParaRPr lang="ru-RU" b="1" u="sng" dirty="0" smtClean="0"/>
          </a:p>
          <a:p>
            <a:pPr marL="0" indent="0" fontAlgn="base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    </a:t>
            </a:r>
            <a:r>
              <a:rPr lang="ru-RU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resh.edu.ru</a:t>
            </a:r>
            <a:r>
              <a:rPr lang="ru-RU" dirty="0" smtClean="0">
                <a:solidFill>
                  <a:srgbClr val="0000FF"/>
                </a:solidFill>
              </a:rPr>
              <a:t>)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9436" r="68306" b="81128"/>
          <a:stretch/>
        </p:blipFill>
        <p:spPr bwMode="auto">
          <a:xfrm>
            <a:off x="6516216" y="5445224"/>
            <a:ext cx="2054130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6552" r="73880" b="77011"/>
          <a:stretch/>
        </p:blipFill>
        <p:spPr bwMode="auto">
          <a:xfrm>
            <a:off x="5159394" y="3278397"/>
            <a:ext cx="2617076" cy="6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9773" r="47654" b="70308"/>
          <a:stretch/>
        </p:blipFill>
        <p:spPr bwMode="auto">
          <a:xfrm>
            <a:off x="5159394" y="2084275"/>
            <a:ext cx="271364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23400" r="4152" b="21221"/>
          <a:stretch/>
        </p:blipFill>
        <p:spPr bwMode="auto">
          <a:xfrm>
            <a:off x="4896035" y="4208883"/>
            <a:ext cx="3240360" cy="10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43"/>
            <a:ext cx="2736304" cy="57606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800" dirty="0">
                <a:hlinkClick r:id="rId2"/>
              </a:rPr>
              <a:t> </a:t>
            </a:r>
            <a:r>
              <a:rPr lang="ru-RU" sz="2800" b="1" u="sng" dirty="0" smtClean="0">
                <a:hlinkClick r:id="rId2"/>
              </a:rPr>
              <a:t>Просвещение</a:t>
            </a:r>
            <a:r>
              <a:rPr lang="en-US" sz="2800" b="1" u="sng" dirty="0" smtClean="0"/>
              <a:t> </a:t>
            </a:r>
            <a:endParaRPr lang="ru-RU" sz="2800" b="1" u="sng" dirty="0" smtClean="0"/>
          </a:p>
          <a:p>
            <a:pPr algn="ctr" fontAlgn="base"/>
            <a:endParaRPr lang="ru-RU" sz="2800" b="1" u="sng" dirty="0" smtClean="0"/>
          </a:p>
          <a:p>
            <a:pPr marL="0" indent="0" algn="ctr" fontAlgn="base">
              <a:buNone/>
            </a:pPr>
            <a:r>
              <a:rPr lang="ru-RU" sz="2800" dirty="0"/>
              <a:t> </a:t>
            </a:r>
            <a:r>
              <a:rPr lang="ru-RU" sz="2800" dirty="0" smtClean="0"/>
              <a:t>	</a:t>
            </a:r>
          </a:p>
          <a:p>
            <a:pPr algn="ctr" fontAlgn="base"/>
            <a:endParaRPr lang="en-US" sz="2800" dirty="0" smtClean="0"/>
          </a:p>
          <a:p>
            <a:pPr algn="ctr" fontAlgn="base"/>
            <a:endParaRPr lang="en-US" sz="2800" dirty="0" smtClean="0"/>
          </a:p>
          <a:p>
            <a:pPr marL="0" indent="0" algn="ctr" fontAlgn="base">
              <a:buNone/>
            </a:pP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9773" r="47654" b="70308"/>
          <a:stretch/>
        </p:blipFill>
        <p:spPr bwMode="auto">
          <a:xfrm>
            <a:off x="4716016" y="146547"/>
            <a:ext cx="271364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1590"/>
            <a:ext cx="4032447" cy="327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2" y="4733617"/>
            <a:ext cx="1932740" cy="171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49" y="4719539"/>
            <a:ext cx="1950979" cy="1732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31" y="4671415"/>
            <a:ext cx="2067896" cy="1828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19164"/>
            <a:ext cx="2122144" cy="1840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2491" y="1317297"/>
            <a:ext cx="4429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Свободный </a:t>
            </a:r>
            <a:r>
              <a:rPr lang="ru-RU" sz="2000" dirty="0"/>
              <a:t>доступ к электронным формам учебников и образовательным сервисам.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Также </a:t>
            </a:r>
            <a:r>
              <a:rPr lang="ru-RU" sz="2000" dirty="0"/>
              <a:t>организована горячая линия методической помощи для учителей и школ </a:t>
            </a:r>
            <a:r>
              <a:rPr lang="ru-RU" sz="2000" dirty="0">
                <a:hlinkClick r:id="rId9"/>
              </a:rPr>
              <a:t>vopros@prosv.ru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Обучающие </a:t>
            </a:r>
            <a:r>
              <a:rPr lang="ru-RU" sz="2000" dirty="0" err="1" smtClean="0"/>
              <a:t>вебинары</a:t>
            </a:r>
            <a:r>
              <a:rPr lang="ru-RU" sz="2000" dirty="0" smtClean="0"/>
              <a:t> для учителей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573" y="-92937"/>
            <a:ext cx="2808312" cy="52709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5400" b="1" u="sng" dirty="0" smtClean="0">
                <a:solidFill>
                  <a:srgbClr val="C00000"/>
                </a:solidFill>
                <a:hlinkClick r:id="rId2"/>
              </a:rPr>
              <a:t>УЧИ.РУ</a:t>
            </a:r>
            <a:r>
              <a:rPr lang="ru-RU" sz="5400" dirty="0" smtClean="0">
                <a:solidFill>
                  <a:srgbClr val="C00000"/>
                </a:solidFill>
              </a:rPr>
              <a:t>	</a:t>
            </a:r>
          </a:p>
          <a:p>
            <a:pPr fontAlgn="base"/>
            <a:endParaRPr lang="en-US" sz="5400" dirty="0" smtClean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en-US" sz="5400" dirty="0" smtClean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ru-RU" sz="5400" dirty="0">
              <a:solidFill>
                <a:srgbClr val="C00000"/>
              </a:solidFill>
            </a:endParaRP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6552" r="73880" b="77011"/>
          <a:stretch/>
        </p:blipFill>
        <p:spPr bwMode="auto">
          <a:xfrm>
            <a:off x="4427984" y="103081"/>
            <a:ext cx="2617076" cy="6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0158"/>
            <a:ext cx="7254583" cy="216024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3600" y="654850"/>
            <a:ext cx="7974663" cy="5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itchFamily="34" charset="0"/>
              <a:buNone/>
            </a:pPr>
            <a:r>
              <a:rPr lang="ru-RU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учителя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fontAlgn="base"/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ru-RU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21429" y="3309469"/>
            <a:ext cx="7974663" cy="5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itchFamily="34" charset="0"/>
              <a:buNone/>
            </a:pPr>
            <a:r>
              <a:rPr lang="ru-RU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ученика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fontAlgn="base"/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ru-RU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4078713" cy="26062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9051" r="17451" b="12201"/>
          <a:stretch/>
        </p:blipFill>
        <p:spPr>
          <a:xfrm>
            <a:off x="7794135" y="48708"/>
            <a:ext cx="1098346" cy="126145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4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6632"/>
            <a:ext cx="3312368" cy="9361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u="sng" dirty="0" err="1" smtClean="0">
                <a:hlinkClick r:id="rId2"/>
              </a:rPr>
              <a:t>Яндекс.Учебник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en-US" dirty="0" smtClean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23400" r="4152" b="21221"/>
          <a:stretch/>
        </p:blipFill>
        <p:spPr bwMode="auto">
          <a:xfrm>
            <a:off x="5911762" y="116633"/>
            <a:ext cx="305272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/>
          <a:stretch/>
        </p:blipFill>
        <p:spPr>
          <a:xfrm>
            <a:off x="251520" y="5458636"/>
            <a:ext cx="6768752" cy="1245562"/>
          </a:xfrm>
          <a:prstGeom prst="rect">
            <a:avLst/>
          </a:prstGeom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87056"/>
            <a:ext cx="2905530" cy="571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6544" y="2723836"/>
            <a:ext cx="5247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Yandex Sans"/>
              </a:rPr>
              <a:t>Яндекс.Учебник</a:t>
            </a:r>
            <a:r>
              <a:rPr lang="ru-RU" sz="2400" b="1" dirty="0">
                <a:solidFill>
                  <a:srgbClr val="FF0000"/>
                </a:solidFill>
                <a:latin typeface="Yandex Sans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Yandex Sans"/>
              </a:rPr>
              <a:t>доступен на любом устройстве: настольном компьютере, ноутбуке, планшете и смартфоне</a:t>
            </a:r>
          </a:p>
          <a:p>
            <a:r>
              <a:rPr lang="ru-RU" sz="1600" b="1" i="1" dirty="0">
                <a:solidFill>
                  <a:srgbClr val="2B2B2B"/>
                </a:solidFill>
                <a:latin typeface="Yandex Sans"/>
              </a:rPr>
              <a:t>Выдайте первые задания ученикам уже сегодня</a:t>
            </a:r>
            <a:endParaRPr lang="ru-RU" sz="1600" b="1" i="1" dirty="0">
              <a:solidFill>
                <a:srgbClr val="2B2B2B"/>
              </a:solidFill>
              <a:effectLst/>
              <a:latin typeface="Yandex Sans"/>
            </a:endParaRPr>
          </a:p>
        </p:txBody>
      </p:sp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57350"/>
            <a:ext cx="1951027" cy="406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6875" l="0" r="100000">
                        <a14:foregroundMark x1="5091" y1="26042" x2="24364" y2="77083"/>
                        <a14:foregroundMark x1="13818" y1="23958" x2="24364" y2="39583"/>
                        <a14:foregroundMark x1="5091" y1="43750" x2="5091" y2="61458"/>
                        <a14:foregroundMark x1="4364" y1="62500" x2="15273" y2="79167"/>
                        <a14:foregroundMark x1="10182" y1="63542" x2="20000" y2="63542"/>
                        <a14:foregroundMark x1="76364" y1="29167" x2="75273" y2="76042"/>
                        <a14:foregroundMark x1="78182" y1="31250" x2="92364" y2="23958"/>
                        <a14:foregroundMark x1="89091" y1="29167" x2="96727" y2="59375"/>
                        <a14:foregroundMark x1="95636" y1="68750" x2="90909" y2="83333"/>
                        <a14:foregroundMark x1="84364" y1="42708" x2="84000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27" y="3107161"/>
            <a:ext cx="1384831" cy="483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715726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B2B2B"/>
                </a:solidFill>
                <a:latin typeface="Yandex Sans"/>
              </a:rPr>
              <a:t>Вы найдёте подходящие к вашему УМК задания в нескольких вариантах способов их выполнения.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2B2B2B"/>
                </a:solidFill>
                <a:latin typeface="Yandex Sans"/>
              </a:rPr>
              <a:t>Задания разработаны с учётом ФГОС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5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</TotalTime>
  <Words>735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robotolight</vt:lpstr>
      <vt:lpstr>robotoregular</vt:lpstr>
      <vt:lpstr>Yandex Sans</vt:lpstr>
      <vt:lpstr>Тема Office</vt:lpstr>
      <vt:lpstr>Инструкция по организации дистанционного обучения</vt:lpstr>
      <vt:lpstr>Уважаемые учителя!!!</vt:lpstr>
      <vt:lpstr>Презентация PowerPoint</vt:lpstr>
      <vt:lpstr>ОРГАНИЗАЦИЯ ВИРТУАЛЬНОЙ ОБУЧАЮЩЕЙ СРЕДЫ</vt:lpstr>
      <vt:lpstr>Презентация PowerPoint</vt:lpstr>
      <vt:lpstr>ОРГАНИЗАЦИЯ ВИРТУАЛЬНОЙ ОБУЧАЮЩЕЙ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организации дистанционного обучения</dc:title>
  <dc:creator>123</dc:creator>
  <cp:lastModifiedBy>Сайлыкмаа К.С. Куулар</cp:lastModifiedBy>
  <cp:revision>38</cp:revision>
  <dcterms:created xsi:type="dcterms:W3CDTF">2020-03-17T08:54:42Z</dcterms:created>
  <dcterms:modified xsi:type="dcterms:W3CDTF">2020-03-23T05:42:21Z</dcterms:modified>
</cp:coreProperties>
</file>